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6" r:id="rId4"/>
    <p:sldId id="258" r:id="rId5"/>
    <p:sldId id="259" r:id="rId6"/>
    <p:sldId id="260" r:id="rId7"/>
    <p:sldId id="261" r:id="rId8"/>
    <p:sldId id="262" r:id="rId9"/>
    <p:sldId id="263" r:id="rId10"/>
    <p:sldId id="264" r:id="rId11"/>
    <p:sldId id="265" r:id="rId12"/>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AED3"/>
    <a:srgbClr val="C0C2E6"/>
    <a:srgbClr val="575769"/>
    <a:srgbClr val="898BA5"/>
    <a:srgbClr val="ADAFD2"/>
    <a:srgbClr val="3F7797"/>
    <a:srgbClr val="549FC9"/>
    <a:srgbClr val="539DC7"/>
    <a:srgbClr val="458BBB"/>
    <a:srgbClr val="519C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95" d="100"/>
          <a:sy n="95" d="100"/>
        </p:scale>
        <p:origin x="-1312" y="-840"/>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Library:Application%20Support:Microsoft:Office:Office%202011%20AutoRecovery:Accounts%20&amp;%20Passwords%20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2"/>
          <c:order val="2"/>
          <c:tx>
            <c:strRef>
              <c:f>ConnectMed!$B$44</c:f>
              <c:strCache>
                <c:ptCount val="1"/>
                <c:pt idx="0">
                  <c:v>Profit (Before Tax)</c:v>
                </c:pt>
              </c:strCache>
            </c:strRef>
          </c:tx>
          <c:spPr>
            <a:solidFill>
              <a:srgbClr val="C1C3E5"/>
            </a:solidFill>
            <a:effectLst/>
          </c:spPr>
          <c:invertIfNegative val="0"/>
          <c:cat>
            <c:strRef>
              <c:f>ConnectMed!$C$41:$G$41</c:f>
              <c:strCache>
                <c:ptCount val="5"/>
                <c:pt idx="0">
                  <c:v>Yr1</c:v>
                </c:pt>
                <c:pt idx="1">
                  <c:v>Yr2</c:v>
                </c:pt>
                <c:pt idx="2">
                  <c:v>Yr3</c:v>
                </c:pt>
                <c:pt idx="3">
                  <c:v>Yr4</c:v>
                </c:pt>
                <c:pt idx="4">
                  <c:v>Yr5</c:v>
                </c:pt>
              </c:strCache>
            </c:strRef>
          </c:cat>
          <c:val>
            <c:numRef>
              <c:f>ConnectMed!$C$44:$G$44</c:f>
              <c:numCache>
                <c:formatCode>"$"#,##0.00_);[Red]\("$"#,##0.00\)</c:formatCode>
                <c:ptCount val="5"/>
                <c:pt idx="0">
                  <c:v>0.1</c:v>
                </c:pt>
                <c:pt idx="1">
                  <c:v>0.6</c:v>
                </c:pt>
                <c:pt idx="2">
                  <c:v>2.3</c:v>
                </c:pt>
                <c:pt idx="3">
                  <c:v>7.2</c:v>
                </c:pt>
                <c:pt idx="4">
                  <c:v>22.3</c:v>
                </c:pt>
              </c:numCache>
            </c:numRef>
          </c:val>
        </c:ser>
        <c:dLbls>
          <c:showLegendKey val="0"/>
          <c:showVal val="0"/>
          <c:showCatName val="0"/>
          <c:showSerName val="0"/>
          <c:showPercent val="0"/>
          <c:showBubbleSize val="0"/>
        </c:dLbls>
        <c:gapWidth val="150"/>
        <c:axId val="1676307640"/>
        <c:axId val="1690663912"/>
      </c:barChart>
      <c:lineChart>
        <c:grouping val="standard"/>
        <c:varyColors val="0"/>
        <c:ser>
          <c:idx val="0"/>
          <c:order val="0"/>
          <c:tx>
            <c:strRef>
              <c:f>ConnectMed!$B$42</c:f>
              <c:strCache>
                <c:ptCount val="1"/>
                <c:pt idx="0">
                  <c:v>Revenue</c:v>
                </c:pt>
              </c:strCache>
            </c:strRef>
          </c:tx>
          <c:spPr>
            <a:ln>
              <a:solidFill>
                <a:schemeClr val="accent3">
                  <a:lumMod val="50000"/>
                </a:schemeClr>
              </a:solidFill>
            </a:ln>
          </c:spPr>
          <c:marker>
            <c:symbol val="none"/>
          </c:marker>
          <c:cat>
            <c:strRef>
              <c:f>ConnectMed!$C$41:$G$41</c:f>
              <c:strCache>
                <c:ptCount val="5"/>
                <c:pt idx="0">
                  <c:v>Yr1</c:v>
                </c:pt>
                <c:pt idx="1">
                  <c:v>Yr2</c:v>
                </c:pt>
                <c:pt idx="2">
                  <c:v>Yr3</c:v>
                </c:pt>
                <c:pt idx="3">
                  <c:v>Yr4</c:v>
                </c:pt>
                <c:pt idx="4">
                  <c:v>Yr5</c:v>
                </c:pt>
              </c:strCache>
            </c:strRef>
          </c:cat>
          <c:val>
            <c:numRef>
              <c:f>ConnectMed!$C$42:$G$42</c:f>
              <c:numCache>
                <c:formatCode>"$"#,##0.00_);[Red]\("$"#,##0.00\)</c:formatCode>
                <c:ptCount val="5"/>
                <c:pt idx="0">
                  <c:v>0.4</c:v>
                </c:pt>
                <c:pt idx="1">
                  <c:v>1.2</c:v>
                </c:pt>
                <c:pt idx="2">
                  <c:v>3.9</c:v>
                </c:pt>
                <c:pt idx="3">
                  <c:v>11.8</c:v>
                </c:pt>
                <c:pt idx="4">
                  <c:v>35.5</c:v>
                </c:pt>
              </c:numCache>
            </c:numRef>
          </c:val>
          <c:smooth val="0"/>
        </c:ser>
        <c:ser>
          <c:idx val="1"/>
          <c:order val="1"/>
          <c:tx>
            <c:strRef>
              <c:f>ConnectMed!$B$43</c:f>
              <c:strCache>
                <c:ptCount val="1"/>
                <c:pt idx="0">
                  <c:v>Doctor Expense</c:v>
                </c:pt>
              </c:strCache>
            </c:strRef>
          </c:tx>
          <c:marker>
            <c:symbol val="none"/>
          </c:marker>
          <c:cat>
            <c:strRef>
              <c:f>ConnectMed!$C$41:$G$41</c:f>
              <c:strCache>
                <c:ptCount val="5"/>
                <c:pt idx="0">
                  <c:v>Yr1</c:v>
                </c:pt>
                <c:pt idx="1">
                  <c:v>Yr2</c:v>
                </c:pt>
                <c:pt idx="2">
                  <c:v>Yr3</c:v>
                </c:pt>
                <c:pt idx="3">
                  <c:v>Yr4</c:v>
                </c:pt>
                <c:pt idx="4">
                  <c:v>Yr5</c:v>
                </c:pt>
              </c:strCache>
            </c:strRef>
          </c:cat>
          <c:val>
            <c:numRef>
              <c:f>ConnectMed!$C$43:$G$43</c:f>
              <c:numCache>
                <c:formatCode>"$"#,##0.00_);[Red]\("$"#,##0.00\)</c:formatCode>
                <c:ptCount val="5"/>
                <c:pt idx="0">
                  <c:v>0.3</c:v>
                </c:pt>
                <c:pt idx="1">
                  <c:v>0.6</c:v>
                </c:pt>
                <c:pt idx="2">
                  <c:v>1.6</c:v>
                </c:pt>
                <c:pt idx="3">
                  <c:v>4.6</c:v>
                </c:pt>
                <c:pt idx="4">
                  <c:v>13.2</c:v>
                </c:pt>
              </c:numCache>
            </c:numRef>
          </c:val>
          <c:smooth val="0"/>
        </c:ser>
        <c:dLbls>
          <c:showLegendKey val="0"/>
          <c:showVal val="0"/>
          <c:showCatName val="0"/>
          <c:showSerName val="0"/>
          <c:showPercent val="0"/>
          <c:showBubbleSize val="0"/>
        </c:dLbls>
        <c:marker val="1"/>
        <c:smooth val="0"/>
        <c:axId val="1676307640"/>
        <c:axId val="1690663912"/>
      </c:lineChart>
      <c:catAx>
        <c:axId val="1676307640"/>
        <c:scaling>
          <c:orientation val="minMax"/>
        </c:scaling>
        <c:delete val="0"/>
        <c:axPos val="b"/>
        <c:numFmt formatCode="General" sourceLinked="1"/>
        <c:majorTickMark val="out"/>
        <c:minorTickMark val="none"/>
        <c:tickLblPos val="none"/>
        <c:spPr>
          <a:ln w="57150" cmpd="sng">
            <a:solidFill>
              <a:srgbClr val="575769"/>
            </a:solidFill>
          </a:ln>
        </c:spPr>
        <c:txPr>
          <a:bodyPr/>
          <a:lstStyle/>
          <a:p>
            <a:pPr>
              <a:defRPr sz="1600" b="1">
                <a:solidFill>
                  <a:srgbClr val="575769"/>
                </a:solidFill>
                <a:latin typeface="Montserrat"/>
                <a:cs typeface="Montserrat"/>
              </a:defRPr>
            </a:pPr>
            <a:endParaRPr lang="en-US"/>
          </a:p>
        </c:txPr>
        <c:crossAx val="1690663912"/>
        <c:crosses val="autoZero"/>
        <c:auto val="1"/>
        <c:lblAlgn val="ctr"/>
        <c:lblOffset val="100"/>
        <c:noMultiLvlLbl val="0"/>
      </c:catAx>
      <c:valAx>
        <c:axId val="1690663912"/>
        <c:scaling>
          <c:orientation val="minMax"/>
        </c:scaling>
        <c:delete val="0"/>
        <c:axPos val="l"/>
        <c:numFmt formatCode="&quot;$&quot;#,##0_);[Red]\(&quot;$&quot;#,##0\)" sourceLinked="0"/>
        <c:majorTickMark val="out"/>
        <c:minorTickMark val="none"/>
        <c:tickLblPos val="nextTo"/>
        <c:spPr>
          <a:ln w="57150" cmpd="sng">
            <a:solidFill>
              <a:srgbClr val="575769"/>
            </a:solidFill>
          </a:ln>
        </c:spPr>
        <c:txPr>
          <a:bodyPr/>
          <a:lstStyle/>
          <a:p>
            <a:pPr>
              <a:defRPr sz="1600" b="1">
                <a:solidFill>
                  <a:srgbClr val="575769"/>
                </a:solidFill>
                <a:latin typeface="Montserrat"/>
                <a:cs typeface="Montserrat"/>
              </a:defRPr>
            </a:pPr>
            <a:endParaRPr lang="en-US"/>
          </a:p>
        </c:txPr>
        <c:crossAx val="1676307640"/>
        <c:crosses val="autoZero"/>
        <c:crossBetween val="between"/>
      </c:valAx>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eg"/><Relationship Id="rId7"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0.jpeg"/><Relationship Id="rId8" Type="http://schemas.microsoft.com/office/2007/relationships/hdphoto" Target="../media/hdphoto1.wdp"/><Relationship Id="rId9" Type="http://schemas.openxmlformats.org/officeDocument/2006/relationships/image" Target="../media/image21.png"/><Relationship Id="rId10" Type="http://schemas.openxmlformats.org/officeDocument/2006/relationships/image" Target="../media/image22.jpg"/><Relationship Id="rId11"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png"/><Relationship Id="rId5" Type="http://schemas.openxmlformats.org/officeDocument/2006/relationships/image" Target="../media/image31.jp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image" Target="../media/image2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srcRect l="1593" t="3378" r="14534" b="18410"/>
          <a:stretch/>
        </p:blipFill>
        <p:spPr>
          <a:xfrm>
            <a:off x="2343207" y="3804232"/>
            <a:ext cx="1828800" cy="1828800"/>
          </a:xfrm>
          <a:prstGeom prst="ellipse">
            <a:avLst/>
          </a:prstGeom>
          <a:effectLst>
            <a:outerShdw blurRad="63500" sx="102000" sy="102000" algn="ctr" rotWithShape="0">
              <a:prstClr val="black">
                <a:alpha val="40000"/>
              </a:prstClr>
            </a:outerShdw>
          </a:effectLst>
        </p:spPr>
      </p:pic>
      <p:pic>
        <p:nvPicPr>
          <p:cNvPr id="6" name="Shape 231"/>
          <p:cNvPicPr preferRelativeResize="0">
            <a:picLocks noChangeAspect="1"/>
          </p:cNvPicPr>
          <p:nvPr/>
        </p:nvPicPr>
        <p:blipFill>
          <a:blip r:embed="rId5"/>
          <a:stretch>
            <a:fillRect/>
          </a:stretch>
        </p:blipFill>
        <p:spPr>
          <a:xfrm>
            <a:off x="197579" y="3705995"/>
            <a:ext cx="1828800" cy="1828800"/>
          </a:xfrm>
          <a:prstGeom prst="ellipse">
            <a:avLst/>
          </a:prstGeom>
          <a:effectLst>
            <a:outerShdw blurRad="63500" sx="102000" sy="102000" algn="ctr" rotWithShape="0">
              <a:prstClr val="black">
                <a:alpha val="40000"/>
              </a:prstClr>
            </a:outerShdw>
          </a:effectLst>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9329265" y="3589422"/>
            <a:ext cx="4233622" cy="4237789"/>
          </a:xfrm>
          <a:prstGeom prst="ellipse">
            <a:avLst/>
          </a:prstGeom>
        </p:spPr>
      </p:pic>
      <p:pic>
        <p:nvPicPr>
          <p:cNvPr id="11" name="Picture 10"/>
          <p:cNvPicPr>
            <a:picLocks noChangeAspect="1"/>
          </p:cNvPicPr>
          <p:nvPr/>
        </p:nvPicPr>
        <p:blipFill>
          <a:blip r:embed="rId6"/>
          <a:stretch>
            <a:fillRect/>
          </a:stretch>
        </p:blipFill>
        <p:spPr>
          <a:xfrm>
            <a:off x="4648200" y="1219200"/>
            <a:ext cx="2133600" cy="2133600"/>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2571209477"/>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$0.4</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a:t>
                      </a:r>
                      <a:r>
                        <a:rPr lang="en-US" sz="1700" b="0" dirty="0" smtClean="0">
                          <a:solidFill>
                            <a:srgbClr val="0B8043"/>
                          </a:solidFill>
                          <a:latin typeface="Montserrat"/>
                          <a:cs typeface="Montserrat"/>
                        </a:rPr>
                        <a:t>1.2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$3.9</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$11.8</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$35.5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$12.8</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$0.6</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$7.2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2593316885"/>
              </p:ext>
            </p:extLst>
          </p:nvPr>
        </p:nvGraphicFramePr>
        <p:xfrm>
          <a:off x="5160210" y="171238"/>
          <a:ext cx="6269790" cy="1127760"/>
        </p:xfrm>
        <a:graphic>
          <a:graphicData uri="http://schemas.openxmlformats.org/drawingml/2006/table">
            <a:tbl>
              <a:tblPr>
                <a:noFill/>
              </a:tblPr>
              <a:tblGrid>
                <a:gridCol w="1737894"/>
                <a:gridCol w="1390316"/>
                <a:gridCol w="3141580"/>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b="0" dirty="0" smtClean="0">
                          <a:solidFill>
                            <a:srgbClr val="0B8043"/>
                          </a:solidFill>
                          <a:latin typeface="Montserrat"/>
                          <a:cs typeface="Montserrat"/>
                        </a:rPr>
                        <a:t>$25</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0" dirty="0" smtClean="0">
                          <a:solidFill>
                            <a:srgbClr val="575769"/>
                          </a:solidFill>
                          <a:latin typeface="Montserrat"/>
                          <a:cs typeface="Montserrat"/>
                        </a:rPr>
                        <a:t> 15%</a:t>
                      </a:r>
                      <a:r>
                        <a:rPr lang="en-US" sz="1500" b="0" baseline="0" dirty="0" smtClean="0">
                          <a:solidFill>
                            <a:srgbClr val="575769"/>
                          </a:solidFill>
                          <a:latin typeface="Montserrat"/>
                          <a:cs typeface="Montserrat"/>
                        </a:rPr>
                        <a:t> Less than Patient Price</a:t>
                      </a:r>
                    </a:p>
                    <a:p>
                      <a:pPr lvl="0" algn="l" rtl="0">
                        <a:lnSpc>
                          <a:spcPct val="115000"/>
                        </a:lnSpc>
                        <a:spcBef>
                          <a:spcPts val="0"/>
                        </a:spcBef>
                        <a:buNone/>
                      </a:pPr>
                      <a:r>
                        <a:rPr lang="en-US" sz="1500" b="0" baseline="0" dirty="0" smtClean="0">
                          <a:solidFill>
                            <a:srgbClr val="575769"/>
                          </a:solidFill>
                          <a:latin typeface="Montserrat"/>
                          <a:cs typeface="Montserrat"/>
                        </a:rPr>
                        <a:t> for </a:t>
                      </a:r>
                      <a:r>
                        <a:rPr lang="en-US" sz="1500" b="0" baseline="0" dirty="0" err="1" smtClean="0">
                          <a:solidFill>
                            <a:srgbClr val="575769"/>
                          </a:solidFill>
                          <a:latin typeface="Montserrat"/>
                          <a:cs typeface="Montserrat"/>
                        </a:rPr>
                        <a:t>Avg</a:t>
                      </a:r>
                      <a:r>
                        <a:rPr lang="en-US" sz="1500" b="0" baseline="0" dirty="0" smtClean="0">
                          <a:solidFill>
                            <a:srgbClr val="575769"/>
                          </a:solidFill>
                          <a:latin typeface="Montserrat"/>
                          <a:cs typeface="Montserrat"/>
                        </a:rPr>
                        <a:t> 30min Consult in SA</a:t>
                      </a:r>
                      <a:endParaRPr lang="en-US" sz="1500" b="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$9 USD</a:t>
                      </a:r>
                      <a:endParaRPr lang="en-US" sz="1800"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aseline="0" dirty="0" smtClean="0">
                          <a:solidFill>
                            <a:srgbClr val="575769"/>
                          </a:solidFill>
                          <a:latin typeface="Montserrat"/>
                          <a:cs typeface="Montserrat"/>
                        </a:rPr>
                        <a:t> Equal to SA Doctor Salary</a:t>
                      </a:r>
                    </a:p>
                    <a:p>
                      <a:pPr lvl="0" algn="l" rtl="0">
                        <a:lnSpc>
                          <a:spcPct val="115000"/>
                        </a:lnSpc>
                        <a:spcBef>
                          <a:spcPts val="0"/>
                        </a:spcBef>
                        <a:buNone/>
                      </a:pPr>
                      <a:r>
                        <a:rPr lang="en-US" sz="1500" baseline="0" dirty="0" smtClean="0">
                          <a:solidFill>
                            <a:srgbClr val="575769"/>
                          </a:solidFill>
                          <a:latin typeface="Montserrat"/>
                          <a:cs typeface="Montserrat"/>
                        </a:rPr>
                        <a:t> with 20+ </a:t>
                      </a:r>
                      <a:r>
                        <a:rPr lang="en-US" sz="1500" baseline="0" dirty="0" err="1" smtClean="0">
                          <a:solidFill>
                            <a:srgbClr val="575769"/>
                          </a:solidFill>
                          <a:latin typeface="Montserrat"/>
                          <a:cs typeface="Montserrat"/>
                        </a:rPr>
                        <a:t>yrs</a:t>
                      </a:r>
                      <a:r>
                        <a:rPr lang="en-US" sz="1500" baseline="0" dirty="0" smtClean="0">
                          <a:solidFill>
                            <a:srgbClr val="575769"/>
                          </a:solidFill>
                          <a:latin typeface="Montserrat"/>
                          <a:cs typeface="Montserrat"/>
                        </a:rPr>
                        <a:t> experience</a:t>
                      </a:r>
                      <a:endParaRPr lang="en-US" sz="150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6917179" y="1379296"/>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65%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graphicFrame>
        <p:nvGraphicFramePr>
          <p:cNvPr id="23" name="Chart 22"/>
          <p:cNvGraphicFramePr>
            <a:graphicFrameLocks/>
          </p:cNvGraphicFramePr>
          <p:nvPr>
            <p:extLst>
              <p:ext uri="{D42A27DB-BD31-4B8C-83A1-F6EECF244321}">
                <p14:modId xmlns:p14="http://schemas.microsoft.com/office/powerpoint/2010/main" val="1627255529"/>
              </p:ext>
            </p:extLst>
          </p:nvPr>
        </p:nvGraphicFramePr>
        <p:xfrm>
          <a:off x="6270507" y="2142676"/>
          <a:ext cx="5025091" cy="239901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976610" y="2320041"/>
            <a:ext cx="1498721" cy="615553"/>
          </a:xfrm>
          <a:prstGeom prst="rect">
            <a:avLst/>
          </a:prstGeom>
          <a:ln>
            <a:noFill/>
          </a:ln>
        </p:spPr>
        <p:txBody>
          <a:bodyPr wrap="square">
            <a:spAutoFit/>
          </a:bodyPr>
          <a:lstStyle/>
          <a:p>
            <a:r>
              <a:rPr lang="en-US" sz="1700" b="1" smtClean="0">
                <a:solidFill>
                  <a:srgbClr val="575769"/>
                </a:solidFill>
                <a:latin typeface="Montserrat"/>
                <a:cs typeface="Montserrat"/>
              </a:rPr>
              <a:t>Yr5:</a:t>
            </a:r>
          </a:p>
          <a:p>
            <a:r>
              <a:rPr lang="en-US" sz="1700" b="1" smtClean="0">
                <a:solidFill>
                  <a:srgbClr val="575769"/>
                </a:solidFill>
                <a:latin typeface="Montserrat"/>
                <a:cs typeface="Montserrat"/>
              </a:rPr>
              <a:t>$</a:t>
            </a:r>
            <a:r>
              <a:rPr lang="en-US" sz="1700" b="1" dirty="0" smtClean="0">
                <a:solidFill>
                  <a:srgbClr val="575769"/>
                </a:solidFill>
                <a:latin typeface="Montserrat"/>
                <a:cs typeface="Montserrat"/>
              </a:rPr>
              <a:t>22M Profit</a:t>
            </a:r>
            <a:endParaRPr lang="en-US" sz="1700" b="1" dirty="0">
              <a:solidFill>
                <a:srgbClr val="575769"/>
              </a:solidFill>
              <a:latin typeface="Montserrat"/>
              <a:cs typeface="Montserrat"/>
            </a:endParaRPr>
          </a:p>
        </p:txBody>
      </p:sp>
      <p:sp>
        <p:nvSpPr>
          <p:cNvPr id="6" name="Rectangle 5"/>
          <p:cNvSpPr/>
          <p:nvPr/>
        </p:nvSpPr>
        <p:spPr>
          <a:xfrm>
            <a:off x="7108364" y="35626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788238" y="1443831"/>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$900 </a:t>
              </a:r>
              <a:r>
                <a:rPr lang="en-US" sz="2500" b="1" dirty="0">
                  <a:solidFill>
                    <a:schemeClr val="bg1"/>
                  </a:solidFill>
                  <a:latin typeface="Montserrat"/>
                  <a:cs typeface="Montserrat"/>
                </a:rPr>
                <a:t>M</a:t>
              </a:r>
              <a:r>
                <a:rPr lang="en-US" sz="2500" b="1" dirty="0" smtClean="0">
                  <a:solidFill>
                    <a:schemeClr val="bg1"/>
                  </a:solidFill>
                  <a:latin typeface="Montserrat"/>
                  <a:cs typeface="Montserrat"/>
                </a:rPr>
                <a:t>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18341</TotalTime>
  <Words>853</Words>
  <Application>Microsoft Macintosh PowerPoint</Application>
  <PresentationFormat>Custom</PresentationFormat>
  <Paragraphs>152</Paragraphs>
  <Slides>11</Slides>
  <Notes>3</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302</cp:revision>
  <cp:lastPrinted>2015-07-11T01:21:51Z</cp:lastPrinted>
  <dcterms:created xsi:type="dcterms:W3CDTF">2015-06-09T04:54:14Z</dcterms:created>
  <dcterms:modified xsi:type="dcterms:W3CDTF">2015-07-19T22:18:26Z</dcterms:modified>
</cp:coreProperties>
</file>